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6911" r:id="rId1"/>
  </p:sldMasterIdLst>
  <p:notesMasterIdLst>
    <p:notesMasterId r:id="rId65"/>
  </p:notesMasterIdLst>
  <p:handoutMasterIdLst>
    <p:handoutMasterId r:id="rId66"/>
  </p:handoutMasterIdLst>
  <p:sldIdLst>
    <p:sldId id="1998" r:id="rId2"/>
    <p:sldId id="2226" r:id="rId3"/>
    <p:sldId id="2225" r:id="rId4"/>
    <p:sldId id="2227" r:id="rId5"/>
    <p:sldId id="2228" r:id="rId6"/>
    <p:sldId id="2224" r:id="rId7"/>
    <p:sldId id="2229" r:id="rId8"/>
    <p:sldId id="2230" r:id="rId9"/>
    <p:sldId id="2231" r:id="rId10"/>
    <p:sldId id="2232" r:id="rId11"/>
    <p:sldId id="2070" r:id="rId12"/>
    <p:sldId id="2233" r:id="rId13"/>
    <p:sldId id="2234" r:id="rId14"/>
    <p:sldId id="2235" r:id="rId15"/>
    <p:sldId id="2236" r:id="rId16"/>
    <p:sldId id="2237" r:id="rId17"/>
    <p:sldId id="2238" r:id="rId18"/>
    <p:sldId id="2239" r:id="rId19"/>
    <p:sldId id="2240" r:id="rId20"/>
    <p:sldId id="2241" r:id="rId21"/>
    <p:sldId id="2272" r:id="rId22"/>
    <p:sldId id="2242" r:id="rId23"/>
    <p:sldId id="2243" r:id="rId24"/>
    <p:sldId id="2283" r:id="rId25"/>
    <p:sldId id="2287" r:id="rId26"/>
    <p:sldId id="2244" r:id="rId27"/>
    <p:sldId id="2273" r:id="rId28"/>
    <p:sldId id="2245" r:id="rId29"/>
    <p:sldId id="2246" r:id="rId30"/>
    <p:sldId id="2282" r:id="rId31"/>
    <p:sldId id="2288" r:id="rId32"/>
    <p:sldId id="2247" r:id="rId33"/>
    <p:sldId id="2274" r:id="rId34"/>
    <p:sldId id="2248" r:id="rId35"/>
    <p:sldId id="2249" r:id="rId36"/>
    <p:sldId id="2281" r:id="rId37"/>
    <p:sldId id="2289" r:id="rId38"/>
    <p:sldId id="2250" r:id="rId39"/>
    <p:sldId id="2275" r:id="rId40"/>
    <p:sldId id="2251" r:id="rId41"/>
    <p:sldId id="2252" r:id="rId42"/>
    <p:sldId id="2284" r:id="rId43"/>
    <p:sldId id="2290" r:id="rId44"/>
    <p:sldId id="2253" r:id="rId45"/>
    <p:sldId id="2276" r:id="rId46"/>
    <p:sldId id="2254" r:id="rId47"/>
    <p:sldId id="2255" r:id="rId48"/>
    <p:sldId id="2280" r:id="rId49"/>
    <p:sldId id="2291" r:id="rId50"/>
    <p:sldId id="2256" r:id="rId51"/>
    <p:sldId id="2277" r:id="rId52"/>
    <p:sldId id="2257" r:id="rId53"/>
    <p:sldId id="2258" r:id="rId54"/>
    <p:sldId id="2279" r:id="rId55"/>
    <p:sldId id="2292" r:id="rId56"/>
    <p:sldId id="2259" r:id="rId57"/>
    <p:sldId id="2265" r:id="rId58"/>
    <p:sldId id="2263" r:id="rId59"/>
    <p:sldId id="2264" r:id="rId60"/>
    <p:sldId id="2262" r:id="rId61"/>
    <p:sldId id="2269" r:id="rId62"/>
    <p:sldId id="2268" r:id="rId63"/>
    <p:sldId id="2266" r:id="rId6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505"/>
    <a:srgbClr val="FFCD05"/>
    <a:srgbClr val="B8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D4043C-7500-477F-8636-CBCF12EE2DA3}" v="4" dt="2021-09-30T16:31:10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72" d="100"/>
          <a:sy n="72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678"/>
    </p:cViewPr>
  </p:sorterViewPr>
  <p:notesViewPr>
    <p:cSldViewPr>
      <p:cViewPr varScale="1">
        <p:scale>
          <a:sx n="79" d="100"/>
          <a:sy n="79" d="100"/>
        </p:scale>
        <p:origin x="11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74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75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73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5EDFE33-3880-4C53-8A1D-4BF664F4D021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CC6063B-5C37-4353-BA8A-08CFEDB1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87CF01C-88D6-4A5D-8639-DB6747FB8DB5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CB8D8DB8-9090-4C9A-989B-E2532DFE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5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63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 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 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9822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02-08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09-15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0356" y="1954218"/>
            <a:ext cx="381006" cy="1338017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0718" y="3315805"/>
            <a:ext cx="360284" cy="8634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1885" y="5375142"/>
            <a:ext cx="905491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41213" y="6081730"/>
            <a:ext cx="484145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1552" y="4191001"/>
            <a:ext cx="360283" cy="8643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094555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r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9881" y="1957629"/>
            <a:ext cx="381006" cy="1336012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243" y="3340782"/>
            <a:ext cx="360284" cy="8143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3068" y="5369185"/>
            <a:ext cx="898215" cy="3706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7906" y="6078092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0243" y="4191001"/>
            <a:ext cx="360283" cy="8672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2726639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th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31-06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28-03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8213" y="1957630"/>
            <a:ext cx="381006" cy="134803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575" y="3329230"/>
            <a:ext cx="360284" cy="8146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0391" y="5374368"/>
            <a:ext cx="898217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0049" y="6078093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575" y="4191000"/>
            <a:ext cx="360283" cy="8672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823761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 Arial"/>
              </a:defRPr>
            </a:lvl1pPr>
            <a:lvl2pPr>
              <a:defRPr>
                <a:latin typeface=" Arial"/>
              </a:defRPr>
            </a:lvl2pPr>
            <a:lvl3pPr>
              <a:defRPr>
                <a:latin typeface=" Arial"/>
              </a:defRPr>
            </a:lvl3pPr>
            <a:lvl4pPr>
              <a:defRPr>
                <a:latin typeface=" Arial"/>
              </a:defRPr>
            </a:lvl4pPr>
            <a:lvl5pPr>
              <a:defRPr>
                <a:latin typeface=" 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069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 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4572000" y="1295400"/>
            <a:ext cx="0" cy="525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18218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3202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60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Y16 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38" y="9428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Gunfighter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endParaRPr lang="en-US" sz="9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Gunfighters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F/1 AVN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943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1996919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7467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4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4" y="1938792"/>
            <a:ext cx="457204" cy="136971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56" y="3308502"/>
            <a:ext cx="446843" cy="8458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13740" y="5319138"/>
            <a:ext cx="884679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5180" y="6042399"/>
            <a:ext cx="457200" cy="44684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7" y="4191000"/>
            <a:ext cx="457206" cy="86725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3367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rot="10800000" flipH="1" flipV="1">
            <a:off x="6039803" y="6629400"/>
            <a:ext cx="2651760" cy="1588"/>
          </a:xfrm>
          <a:prstGeom prst="line">
            <a:avLst/>
          </a:prstGeom>
          <a:noFill/>
          <a:ln w="476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CEE34-7D95-494C-A09D-A5264E14A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177B0-F555-4DCF-8B19-9BC0895B8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D7DAB-070C-4C44-BC61-9B8DD82E2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4D45-1CEB-4087-B5F8-91A1FC1FA16E}" type="datetime1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077E3-0C8B-49B5-B034-79BD76C4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8CF17-5C1A-481B-8DBD-B3D0D14EC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607E-BAC7-4FDC-965A-FB8C8CE3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5" r:id="rId3"/>
    <p:sldLayoutId id="2147486917" r:id="rId4"/>
    <p:sldLayoutId id="2147486960" r:id="rId5"/>
    <p:sldLayoutId id="2147486988" r:id="rId6"/>
    <p:sldLayoutId id="2147486989" r:id="rId7"/>
    <p:sldLayoutId id="2147486990" r:id="rId8"/>
    <p:sldLayoutId id="2147486992" r:id="rId9"/>
    <p:sldLayoutId id="2147486993" r:id="rId10"/>
    <p:sldLayoutId id="2147486994" r:id="rId11"/>
    <p:sldLayoutId id="2147486995" r:id="rId12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Training Meeting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DD MMM YYYY</a:t>
            </a:r>
          </a:p>
        </p:txBody>
      </p:sp>
    </p:spTree>
    <p:extLst>
      <p:ext uri="{BB962C8B-B14F-4D97-AF65-F5344CB8AC3E}">
        <p14:creationId xmlns:p14="http://schemas.microsoft.com/office/powerpoint/2010/main" val="22956682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4TH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21762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667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11832315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T+1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56295715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T+2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32680516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T+3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5671474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T+4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101665903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T+5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130975480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T+6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167058196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T+7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413831667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 Arial"/>
              </a:rPr>
              <a:t>T+8 Week </a:t>
            </a:r>
            <a:r>
              <a:rPr lang="en-US" dirty="0">
                <a:latin typeface=" Arial"/>
              </a:rPr>
              <a:t>Calendar</a:t>
            </a:r>
            <a:endParaRPr lang="en-US" sz="3600" b="1" dirty="0">
              <a:latin typeface=" 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8A91-B867-405E-81A0-DAC22A54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calendar screenshot</a:t>
            </a:r>
          </a:p>
        </p:txBody>
      </p:sp>
    </p:spTree>
    <p:extLst>
      <p:ext uri="{BB962C8B-B14F-4D97-AF65-F5344CB8AC3E}">
        <p14:creationId xmlns:p14="http://schemas.microsoft.com/office/powerpoint/2010/main" val="34096133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9979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HHC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0460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HHC METL Task Breakdown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1434164"/>
          <a:ext cx="9144004" cy="2461260"/>
        </p:xfrm>
        <a:graphic>
          <a:graphicData uri="http://schemas.openxmlformats.org/drawingml/2006/table">
            <a:tbl>
              <a:tblPr/>
              <a:tblGrid>
                <a:gridCol w="182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Performance Measures (Go/No-Go)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80583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HHC T Week Assessment</a:t>
            </a:r>
            <a:endParaRPr lang="en-US" sz="3600" b="1" dirty="0">
              <a:latin typeface=" 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1B67A-AD39-4289-BC83-9CB8D2CC8FEE}"/>
              </a:ext>
            </a:extLst>
          </p:cNvPr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61124-70CD-45BD-99DA-D0586A5555E6}"/>
              </a:ext>
            </a:extLst>
          </p:cNvPr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5EB82F-AE66-4A86-B725-E7508D7786FC}"/>
              </a:ext>
            </a:extLst>
          </p:cNvPr>
          <p:cNvSpPr txBox="1">
            <a:spLocks/>
          </p:cNvSpPr>
          <p:nvPr/>
        </p:nvSpPr>
        <p:spPr>
          <a:xfrm rot="16200000">
            <a:off x="4000500" y="3238500"/>
            <a:ext cx="1143000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ADMIN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DD611D-78EF-445F-B605-457167748CB4}"/>
              </a:ext>
            </a:extLst>
          </p:cNvPr>
          <p:cNvSpPr txBox="1">
            <a:spLocks/>
          </p:cNvSpPr>
          <p:nvPr/>
        </p:nvSpPr>
        <p:spPr>
          <a:xfrm rot="16200000">
            <a:off x="3284538" y="5097462"/>
            <a:ext cx="2574925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MAINTENANCE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CEB69A-4668-40F3-B62F-D42415BA9EEB}"/>
              </a:ext>
            </a:extLst>
          </p:cNvPr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5F3A0E-FDE0-4201-80A4-78B23C3241A4}"/>
              </a:ext>
            </a:extLst>
          </p:cNvPr>
          <p:cNvSpPr txBox="1">
            <a:spLocks/>
          </p:cNvSpPr>
          <p:nvPr/>
        </p:nvSpPr>
        <p:spPr>
          <a:xfrm>
            <a:off x="4480082" y="1477652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D7098FB-8E22-448D-AEFF-E1027AB3DF9B}"/>
              </a:ext>
            </a:extLst>
          </p:cNvPr>
          <p:cNvSpPr txBox="1">
            <a:spLocks/>
          </p:cNvSpPr>
          <p:nvPr/>
        </p:nvSpPr>
        <p:spPr>
          <a:xfrm rot="16200000">
            <a:off x="3864630" y="2002771"/>
            <a:ext cx="1414741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TRAINING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244B041-73DD-409C-B87C-0E70A5E6F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34988"/>
              </p:ext>
            </p:extLst>
          </p:nvPr>
        </p:nvGraphicFramePr>
        <p:xfrm>
          <a:off x="4800600" y="4191000"/>
          <a:ext cx="4190999" cy="2105025"/>
        </p:xfrm>
        <a:graphic>
          <a:graphicData uri="http://schemas.openxmlformats.org/drawingml/2006/table">
            <a:tbl>
              <a:tblPr/>
              <a:tblGrid>
                <a:gridCol w="106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OH/MTOE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3/4T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FB 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WTR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10K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M149A2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4296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HHC T+6 Plans</a:t>
            </a:r>
            <a:endParaRPr lang="en-US" sz="3600" b="1" dirty="0">
              <a:latin typeface=" 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948678-7231-4BD6-B867-25E2B2C077FB}"/>
              </a:ext>
            </a:extLst>
          </p:cNvPr>
          <p:cNvCxnSpPr/>
          <p:nvPr/>
        </p:nvCxnSpPr>
        <p:spPr>
          <a:xfrm>
            <a:off x="4564062" y="1219200"/>
            <a:ext cx="7938" cy="5385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E641F1-2619-4FA4-91FA-4C715BC7DF04}"/>
              </a:ext>
            </a:extLst>
          </p:cNvPr>
          <p:cNvSpPr txBox="1">
            <a:spLocks/>
          </p:cNvSpPr>
          <p:nvPr/>
        </p:nvSpPr>
        <p:spPr>
          <a:xfrm>
            <a:off x="4572000" y="1295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b="1" u="sng" dirty="0">
                <a:solidFill>
                  <a:prstClr val="black"/>
                </a:solidFill>
                <a:latin typeface=" Arial"/>
              </a:rPr>
              <a:t>Readiness Statuses: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80A710E-05A9-4827-8FF8-CB91F2821EED}"/>
              </a:ext>
            </a:extLst>
          </p:cNvPr>
          <p:cNvSpPr txBox="1">
            <a:spLocks/>
          </p:cNvSpPr>
          <p:nvPr/>
        </p:nvSpPr>
        <p:spPr>
          <a:xfrm>
            <a:off x="152400" y="1232877"/>
            <a:ext cx="43434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T+6 Planning: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T+5 Leader Certification: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T+4 Reconnaissance: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T+3 Order Issuance: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T+2 Rehearsal: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T+1 Execution: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83FB2E7-97B3-4D46-B328-6FD8536F2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45809"/>
              </p:ext>
            </p:extLst>
          </p:nvPr>
        </p:nvGraphicFramePr>
        <p:xfrm>
          <a:off x="4724400" y="1600200"/>
          <a:ext cx="2057400" cy="1828799"/>
        </p:xfrm>
        <a:graphic>
          <a:graphicData uri="http://schemas.openxmlformats.org/drawingml/2006/table">
            <a:tbl>
              <a:tblPr/>
              <a:tblGrid>
                <a:gridCol w="15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Strength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834F3D-9DB9-45ED-867A-FA63BE5B7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9068"/>
              </p:ext>
            </p:extLst>
          </p:nvPr>
        </p:nvGraphicFramePr>
        <p:xfrm>
          <a:off x="6934200" y="1600200"/>
          <a:ext cx="2057400" cy="18288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HHC Weapons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MK19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F5B3222-181B-479C-85FE-ED60D72EE9B1}"/>
              </a:ext>
            </a:extLst>
          </p:cNvPr>
          <p:cNvSpPr txBox="1">
            <a:spLocks/>
          </p:cNvSpPr>
          <p:nvPr/>
        </p:nvSpPr>
        <p:spPr>
          <a:xfrm>
            <a:off x="4780844" y="3581400"/>
            <a:ext cx="4210756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sz="1600" b="1" u="sng" dirty="0">
                <a:solidFill>
                  <a:prstClr val="black"/>
                </a:solidFill>
                <a:latin typeface=" Arial"/>
              </a:rPr>
              <a:t>Commander’s Notes/RFIs:</a:t>
            </a:r>
          </a:p>
        </p:txBody>
      </p:sp>
    </p:spTree>
    <p:extLst>
      <p:ext uri="{BB962C8B-B14F-4D97-AF65-F5344CB8AC3E}">
        <p14:creationId xmlns:p14="http://schemas.microsoft.com/office/powerpoint/2010/main" val="424112629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HHC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40659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HHC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46723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7689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 Co METL Task Breakdown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1434164"/>
          <a:ext cx="9144004" cy="2461260"/>
        </p:xfrm>
        <a:graphic>
          <a:graphicData uri="http://schemas.openxmlformats.org/drawingml/2006/table">
            <a:tbl>
              <a:tblPr/>
              <a:tblGrid>
                <a:gridCol w="182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Performance Measures (Go/No-Go)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55582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 Co T Week Assessment</a:t>
            </a:r>
            <a:endParaRPr lang="en-US" sz="3600" b="1" dirty="0">
              <a:latin typeface=" 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1B67A-AD39-4289-BC83-9CB8D2CC8FEE}"/>
              </a:ext>
            </a:extLst>
          </p:cNvPr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61124-70CD-45BD-99DA-D0586A5555E6}"/>
              </a:ext>
            </a:extLst>
          </p:cNvPr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5EB82F-AE66-4A86-B725-E7508D7786FC}"/>
              </a:ext>
            </a:extLst>
          </p:cNvPr>
          <p:cNvSpPr txBox="1">
            <a:spLocks/>
          </p:cNvSpPr>
          <p:nvPr/>
        </p:nvSpPr>
        <p:spPr>
          <a:xfrm rot="16200000">
            <a:off x="4000500" y="3238500"/>
            <a:ext cx="1143000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ADMIN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DD611D-78EF-445F-B605-457167748CB4}"/>
              </a:ext>
            </a:extLst>
          </p:cNvPr>
          <p:cNvSpPr txBox="1">
            <a:spLocks/>
          </p:cNvSpPr>
          <p:nvPr/>
        </p:nvSpPr>
        <p:spPr>
          <a:xfrm rot="16200000">
            <a:off x="3284538" y="5097462"/>
            <a:ext cx="2574925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MAINTENANCE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CEB69A-4668-40F3-B62F-D42415BA9EEB}"/>
              </a:ext>
            </a:extLst>
          </p:cNvPr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5F3A0E-FDE0-4201-80A4-78B23C3241A4}"/>
              </a:ext>
            </a:extLst>
          </p:cNvPr>
          <p:cNvSpPr txBox="1">
            <a:spLocks/>
          </p:cNvSpPr>
          <p:nvPr/>
        </p:nvSpPr>
        <p:spPr>
          <a:xfrm>
            <a:off x="4480082" y="1477652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D7098FB-8E22-448D-AEFF-E1027AB3DF9B}"/>
              </a:ext>
            </a:extLst>
          </p:cNvPr>
          <p:cNvSpPr txBox="1">
            <a:spLocks/>
          </p:cNvSpPr>
          <p:nvPr/>
        </p:nvSpPr>
        <p:spPr>
          <a:xfrm rot="16200000">
            <a:off x="3864630" y="2002771"/>
            <a:ext cx="1414741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TRAINING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244B041-73DD-409C-B87C-0E70A5E6F7A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4191000"/>
          <a:ext cx="4190999" cy="2105025"/>
        </p:xfrm>
        <a:graphic>
          <a:graphicData uri="http://schemas.openxmlformats.org/drawingml/2006/table">
            <a:tbl>
              <a:tblPr/>
              <a:tblGrid>
                <a:gridCol w="106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OH/MTOE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3/4T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FB 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WTR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10K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M149A2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08958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 Co T+6 Plans</a:t>
            </a:r>
            <a:endParaRPr lang="en-US" sz="3600" b="1" dirty="0">
              <a:latin typeface=" 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948678-7231-4BD6-B867-25E2B2C077FB}"/>
              </a:ext>
            </a:extLst>
          </p:cNvPr>
          <p:cNvCxnSpPr/>
          <p:nvPr/>
        </p:nvCxnSpPr>
        <p:spPr>
          <a:xfrm>
            <a:off x="4564062" y="1219200"/>
            <a:ext cx="7938" cy="5385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E641F1-2619-4FA4-91FA-4C715BC7DF04}"/>
              </a:ext>
            </a:extLst>
          </p:cNvPr>
          <p:cNvSpPr txBox="1">
            <a:spLocks/>
          </p:cNvSpPr>
          <p:nvPr/>
        </p:nvSpPr>
        <p:spPr>
          <a:xfrm>
            <a:off x="4572000" y="1295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b="1" u="sng" dirty="0">
                <a:solidFill>
                  <a:prstClr val="black"/>
                </a:solidFill>
                <a:latin typeface=" Arial"/>
              </a:rPr>
              <a:t>Readiness Statuses: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80A710E-05A9-4827-8FF8-CB91F2821EED}"/>
              </a:ext>
            </a:extLst>
          </p:cNvPr>
          <p:cNvSpPr txBox="1">
            <a:spLocks/>
          </p:cNvSpPr>
          <p:nvPr/>
        </p:nvSpPr>
        <p:spPr>
          <a:xfrm>
            <a:off x="152400" y="1232877"/>
            <a:ext cx="43434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T+6 Planning: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T+5 Leader Certification: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T+4 Reconnaissance: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T+3 Order Issuance: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T+2 Rehearsal: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T+1 Execution: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83FB2E7-97B3-4D46-B328-6FD8536F22BD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1600200"/>
          <a:ext cx="2057400" cy="1828799"/>
        </p:xfrm>
        <a:graphic>
          <a:graphicData uri="http://schemas.openxmlformats.org/drawingml/2006/table">
            <a:tbl>
              <a:tblPr/>
              <a:tblGrid>
                <a:gridCol w="15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Strength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834F3D-9DB9-45ED-867A-FA63BE5B7C5F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1600200"/>
          <a:ext cx="2057400" cy="18288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HHC Weapons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MK19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F5B3222-181B-479C-85FE-ED60D72EE9B1}"/>
              </a:ext>
            </a:extLst>
          </p:cNvPr>
          <p:cNvSpPr txBox="1">
            <a:spLocks/>
          </p:cNvSpPr>
          <p:nvPr/>
        </p:nvSpPr>
        <p:spPr>
          <a:xfrm>
            <a:off x="4780844" y="3581400"/>
            <a:ext cx="4210756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sz="1600" b="1" u="sng" dirty="0">
                <a:solidFill>
                  <a:prstClr val="black"/>
                </a:solidFill>
                <a:latin typeface=" Arial"/>
              </a:rPr>
              <a:t>Commander’s Notes/RFIs:</a:t>
            </a:r>
          </a:p>
        </p:txBody>
      </p:sp>
    </p:spTree>
    <p:extLst>
      <p:ext uri="{BB962C8B-B14F-4D97-AF65-F5344CB8AC3E}">
        <p14:creationId xmlns:p14="http://schemas.microsoft.com/office/powerpoint/2010/main" val="27771753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3245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45370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51352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9885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B Co METL Task Breakdown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1434164"/>
          <a:ext cx="9144004" cy="2461260"/>
        </p:xfrm>
        <a:graphic>
          <a:graphicData uri="http://schemas.openxmlformats.org/drawingml/2006/table">
            <a:tbl>
              <a:tblPr/>
              <a:tblGrid>
                <a:gridCol w="182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Performance Measures (Go/No-Go)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9062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B Co T Week Assessment</a:t>
            </a:r>
            <a:endParaRPr lang="en-US" sz="3600" b="1" dirty="0">
              <a:latin typeface=" 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1B67A-AD39-4289-BC83-9CB8D2CC8FEE}"/>
              </a:ext>
            </a:extLst>
          </p:cNvPr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61124-70CD-45BD-99DA-D0586A5555E6}"/>
              </a:ext>
            </a:extLst>
          </p:cNvPr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5EB82F-AE66-4A86-B725-E7508D7786FC}"/>
              </a:ext>
            </a:extLst>
          </p:cNvPr>
          <p:cNvSpPr txBox="1">
            <a:spLocks/>
          </p:cNvSpPr>
          <p:nvPr/>
        </p:nvSpPr>
        <p:spPr>
          <a:xfrm rot="16200000">
            <a:off x="4000500" y="3238500"/>
            <a:ext cx="1143000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ADMIN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DD611D-78EF-445F-B605-457167748CB4}"/>
              </a:ext>
            </a:extLst>
          </p:cNvPr>
          <p:cNvSpPr txBox="1">
            <a:spLocks/>
          </p:cNvSpPr>
          <p:nvPr/>
        </p:nvSpPr>
        <p:spPr>
          <a:xfrm rot="16200000">
            <a:off x="3284538" y="5097462"/>
            <a:ext cx="2574925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MAINTENANCE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CEB69A-4668-40F3-B62F-D42415BA9EEB}"/>
              </a:ext>
            </a:extLst>
          </p:cNvPr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5F3A0E-FDE0-4201-80A4-78B23C3241A4}"/>
              </a:ext>
            </a:extLst>
          </p:cNvPr>
          <p:cNvSpPr txBox="1">
            <a:spLocks/>
          </p:cNvSpPr>
          <p:nvPr/>
        </p:nvSpPr>
        <p:spPr>
          <a:xfrm>
            <a:off x="4480082" y="1477652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D7098FB-8E22-448D-AEFF-E1027AB3DF9B}"/>
              </a:ext>
            </a:extLst>
          </p:cNvPr>
          <p:cNvSpPr txBox="1">
            <a:spLocks/>
          </p:cNvSpPr>
          <p:nvPr/>
        </p:nvSpPr>
        <p:spPr>
          <a:xfrm rot="16200000">
            <a:off x="3864630" y="2002771"/>
            <a:ext cx="1414741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TRAINING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244B041-73DD-409C-B87C-0E70A5E6F7A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4191000"/>
          <a:ext cx="4190999" cy="2105025"/>
        </p:xfrm>
        <a:graphic>
          <a:graphicData uri="http://schemas.openxmlformats.org/drawingml/2006/table">
            <a:tbl>
              <a:tblPr/>
              <a:tblGrid>
                <a:gridCol w="106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OH/MTOE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3/4T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FB 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WTR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10K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M149A2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68807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B Co T+6 Plans</a:t>
            </a:r>
            <a:endParaRPr lang="en-US" sz="3600" b="1" dirty="0">
              <a:latin typeface=" 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948678-7231-4BD6-B867-25E2B2C077FB}"/>
              </a:ext>
            </a:extLst>
          </p:cNvPr>
          <p:cNvCxnSpPr/>
          <p:nvPr/>
        </p:nvCxnSpPr>
        <p:spPr>
          <a:xfrm>
            <a:off x="4564062" y="1219200"/>
            <a:ext cx="7938" cy="5385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E641F1-2619-4FA4-91FA-4C715BC7DF04}"/>
              </a:ext>
            </a:extLst>
          </p:cNvPr>
          <p:cNvSpPr txBox="1">
            <a:spLocks/>
          </p:cNvSpPr>
          <p:nvPr/>
        </p:nvSpPr>
        <p:spPr>
          <a:xfrm>
            <a:off x="4572000" y="1295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b="1" u="sng" dirty="0">
                <a:solidFill>
                  <a:prstClr val="black"/>
                </a:solidFill>
                <a:latin typeface=" Arial"/>
              </a:rPr>
              <a:t>Readiness Statuses: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80A710E-05A9-4827-8FF8-CB91F2821EED}"/>
              </a:ext>
            </a:extLst>
          </p:cNvPr>
          <p:cNvSpPr txBox="1">
            <a:spLocks/>
          </p:cNvSpPr>
          <p:nvPr/>
        </p:nvSpPr>
        <p:spPr>
          <a:xfrm>
            <a:off x="152400" y="1232877"/>
            <a:ext cx="43434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T+6 Planning: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T+5 Leader Certification: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T+4 Reconnaissance: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T+3 Order Issuance: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T+2 Rehearsal: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T+1 Execution: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83FB2E7-97B3-4D46-B328-6FD8536F22BD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1600200"/>
          <a:ext cx="2057400" cy="1828799"/>
        </p:xfrm>
        <a:graphic>
          <a:graphicData uri="http://schemas.openxmlformats.org/drawingml/2006/table">
            <a:tbl>
              <a:tblPr/>
              <a:tblGrid>
                <a:gridCol w="15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Strength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834F3D-9DB9-45ED-867A-FA63BE5B7C5F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1600200"/>
          <a:ext cx="2057400" cy="18288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HHC Weapons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MK19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F5B3222-181B-479C-85FE-ED60D72EE9B1}"/>
              </a:ext>
            </a:extLst>
          </p:cNvPr>
          <p:cNvSpPr txBox="1">
            <a:spLocks/>
          </p:cNvSpPr>
          <p:nvPr/>
        </p:nvSpPr>
        <p:spPr>
          <a:xfrm>
            <a:off x="4780844" y="3581400"/>
            <a:ext cx="4210756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sz="1600" b="1" u="sng" dirty="0">
                <a:solidFill>
                  <a:prstClr val="black"/>
                </a:solidFill>
                <a:latin typeface=" Arial"/>
              </a:rPr>
              <a:t>Commander’s Notes/RFIs:</a:t>
            </a:r>
          </a:p>
        </p:txBody>
      </p:sp>
    </p:spTree>
    <p:extLst>
      <p:ext uri="{BB962C8B-B14F-4D97-AF65-F5344CB8AC3E}">
        <p14:creationId xmlns:p14="http://schemas.microsoft.com/office/powerpoint/2010/main" val="75999527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B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1269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B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99598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9510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 Co METL Task Breakdown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1434164"/>
          <a:ext cx="9144004" cy="2461260"/>
        </p:xfrm>
        <a:graphic>
          <a:graphicData uri="http://schemas.openxmlformats.org/drawingml/2006/table">
            <a:tbl>
              <a:tblPr/>
              <a:tblGrid>
                <a:gridCol w="182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Performance Measures (Go/No-Go)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504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METL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C04D56-D57F-4E12-96BE-AC7345AB9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872467"/>
              </p:ext>
            </p:extLst>
          </p:nvPr>
        </p:nvGraphicFramePr>
        <p:xfrm>
          <a:off x="20638" y="1990864"/>
          <a:ext cx="9123362" cy="3266936"/>
        </p:xfrm>
        <a:graphic>
          <a:graphicData uri="http://schemas.openxmlformats.org/drawingml/2006/table">
            <a:tbl>
              <a:tblPr/>
              <a:tblGrid>
                <a:gridCol w="332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68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2512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XXX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QTR</a:t>
                      </a: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 FYXX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XXX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QTR</a:t>
                      </a: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 FYXX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XXX QTR</a:t>
                      </a:r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 FYXX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Collective Task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 Arial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 Arial"/>
                          <a:cs typeface="Arial" panose="020B0604020202020204" pitchFamily="34" charset="0"/>
                        </a:rPr>
                        <a:t>Redeployment Ops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 Arial"/>
                          <a:cs typeface="Arial" panose="020B0604020202020204" pitchFamily="34" charset="0"/>
                        </a:rPr>
                        <a:t>10APR-15JUN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 Arial"/>
                        <a:cs typeface="Arial" panose="020B0604020202020204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Gunnery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08MAY-08JUN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kern="1200" baseline="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Crew/Team Training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kern="1200" baseline="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01JUN-15AUG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algn="ctr" fontAlgn="b"/>
                      <a:endParaRPr lang="en-US" sz="800" b="1" i="0" u="none" strike="noStrike" baseline="0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EXEVAL</a:t>
                      </a:r>
                    </a:p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(FHTX)</a:t>
                      </a:r>
                    </a:p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28AUG-15SEPT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 Arial"/>
                        <a:cs typeface="Arial" panose="020B0604020202020204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0" fontAlgn="base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Gunnery 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marL="0" algn="ctr" rtl="0" eaLnBrk="0" fontAlgn="base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02</a:t>
                      </a:r>
                      <a:r>
                        <a:rPr lang="en-US" sz="800" b="1" kern="1200" baseline="0" dirty="0">
                          <a:solidFill>
                            <a:srgbClr val="000000"/>
                          </a:solidFill>
                          <a:effectLst/>
                          <a:latin typeface=" Arial"/>
                          <a:ea typeface="+mn-ea"/>
                          <a:cs typeface="Arial" panose="020B0604020202020204" pitchFamily="34" charset="0"/>
                        </a:rPr>
                        <a:t> -13OCT</a:t>
                      </a:r>
                      <a:endParaRPr lang="en-US" sz="800" b="1" dirty="0">
                        <a:effectLst/>
                        <a:latin typeface=" Arial"/>
                      </a:endParaRPr>
                    </a:p>
                    <a:p>
                      <a:pPr algn="ctr" fontAlgn="b"/>
                      <a:endParaRPr lang="en-US" sz="800" b="1" i="0" u="none" strike="noStrike" baseline="0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latin typeface=" Arial"/>
                          <a:cs typeface="Arial" panose="020B0604020202020204" pitchFamily="34" charset="0"/>
                        </a:rPr>
                        <a:t>NTC 18-02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(FICA)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13NOV-13DEC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 Arial"/>
                          <a:cs typeface="Arial" pitchFamily="34" charset="0"/>
                        </a:rPr>
                        <a:t>Task Name (Task #) 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 Arial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 Arial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 Arial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 Arial"/>
                          <a:ea typeface="+mn-ea"/>
                          <a:cs typeface="Arial" pitchFamily="34" charset="0"/>
                        </a:rPr>
                        <a:t>Conduct Attack Missions (XX-X-XXXX)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 Arial"/>
                          <a:ea typeface="+mn-ea"/>
                          <a:cs typeface="Arial" pitchFamily="34" charset="0"/>
                        </a:rPr>
                        <a:t>Units: A, B, C, D, E, F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Movement to Contact Missions (XX-X-XXXX)</a:t>
                      </a:r>
                    </a:p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A, C, D, F, G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Recon Missions (XX-X-XXXX)</a:t>
                      </a:r>
                    </a:p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H,</a:t>
                      </a:r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 A, I , C , D, G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Security Missions (XX-X-XXXX)</a:t>
                      </a:r>
                    </a:p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A, C, D,</a:t>
                      </a:r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 F, G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Conduct Expeditionary Deployment Operations at the Battalion Level in support of Offense, Defense, Stability, and Defense Support of Civil Authorities (DSCA) (XX-X-XXXX)</a:t>
                      </a:r>
                    </a:p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Units: J, K, L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P-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latin typeface=" Arial"/>
                          <a:ea typeface="+mn-ea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latin typeface=" Arial"/>
                          <a:ea typeface="+mn-ea"/>
                          <a:cs typeface="Arial" pitchFamily="34" charset="0"/>
                        </a:rPr>
                        <a:t>P-</a:t>
                      </a: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 Arial"/>
                          <a:cs typeface="Arial" pitchFamily="34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 Arial"/>
                        <a:cs typeface="Arial" pitchFamily="34" charset="0"/>
                      </a:endParaRPr>
                    </a:p>
                  </a:txBody>
                  <a:tcPr marL="6887" marR="6887" marT="68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2065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300" b="1" kern="0" dirty="0">
                <a:solidFill>
                  <a:srgbClr val="000000"/>
                </a:solidFill>
                <a:latin typeface=" Arial"/>
                <a:cs typeface="Arial" panose="020B0604020202020204" pitchFamily="34" charset="0"/>
              </a:rPr>
              <a:t>MISSION:</a:t>
            </a:r>
            <a:endParaRPr lang="en-US" sz="1400" dirty="0">
              <a:solidFill>
                <a:srgbClr val="000000"/>
              </a:solidFill>
              <a:latin typeface=" Arial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92EA32-0E9B-41ED-9B3D-B6EA858575B9}"/>
              </a:ext>
            </a:extLst>
          </p:cNvPr>
          <p:cNvSpPr txBox="1"/>
          <p:nvPr/>
        </p:nvSpPr>
        <p:spPr>
          <a:xfrm>
            <a:off x="20638" y="5334000"/>
            <a:ext cx="9102724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Supporting Collective Tasks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A.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B.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E.</a:t>
            </a:r>
            <a:b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</a:b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F.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J.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latin typeface=" Arial"/>
                <a:cs typeface="Arial" charset="0"/>
              </a:rPr>
              <a:t>L.</a:t>
            </a:r>
          </a:p>
        </p:txBody>
      </p:sp>
    </p:spTree>
    <p:extLst>
      <p:ext uri="{BB962C8B-B14F-4D97-AF65-F5344CB8AC3E}">
        <p14:creationId xmlns:p14="http://schemas.microsoft.com/office/powerpoint/2010/main" val="192783299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 Co T Week Assessment</a:t>
            </a:r>
            <a:endParaRPr lang="en-US" sz="3600" b="1" dirty="0">
              <a:latin typeface=" 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1B67A-AD39-4289-BC83-9CB8D2CC8FEE}"/>
              </a:ext>
            </a:extLst>
          </p:cNvPr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61124-70CD-45BD-99DA-D0586A5555E6}"/>
              </a:ext>
            </a:extLst>
          </p:cNvPr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5EB82F-AE66-4A86-B725-E7508D7786FC}"/>
              </a:ext>
            </a:extLst>
          </p:cNvPr>
          <p:cNvSpPr txBox="1">
            <a:spLocks/>
          </p:cNvSpPr>
          <p:nvPr/>
        </p:nvSpPr>
        <p:spPr>
          <a:xfrm rot="16200000">
            <a:off x="4000500" y="3238500"/>
            <a:ext cx="1143000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ADMIN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DD611D-78EF-445F-B605-457167748CB4}"/>
              </a:ext>
            </a:extLst>
          </p:cNvPr>
          <p:cNvSpPr txBox="1">
            <a:spLocks/>
          </p:cNvSpPr>
          <p:nvPr/>
        </p:nvSpPr>
        <p:spPr>
          <a:xfrm rot="16200000">
            <a:off x="3284538" y="5097462"/>
            <a:ext cx="2574925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MAINTENANCE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CEB69A-4668-40F3-B62F-D42415BA9EEB}"/>
              </a:ext>
            </a:extLst>
          </p:cNvPr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5F3A0E-FDE0-4201-80A4-78B23C3241A4}"/>
              </a:ext>
            </a:extLst>
          </p:cNvPr>
          <p:cNvSpPr txBox="1">
            <a:spLocks/>
          </p:cNvSpPr>
          <p:nvPr/>
        </p:nvSpPr>
        <p:spPr>
          <a:xfrm>
            <a:off x="4480082" y="1477652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D7098FB-8E22-448D-AEFF-E1027AB3DF9B}"/>
              </a:ext>
            </a:extLst>
          </p:cNvPr>
          <p:cNvSpPr txBox="1">
            <a:spLocks/>
          </p:cNvSpPr>
          <p:nvPr/>
        </p:nvSpPr>
        <p:spPr>
          <a:xfrm rot="16200000">
            <a:off x="3864630" y="2002771"/>
            <a:ext cx="1414741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TRAINING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244B041-73DD-409C-B87C-0E70A5E6F7A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4191000"/>
          <a:ext cx="4190999" cy="2105025"/>
        </p:xfrm>
        <a:graphic>
          <a:graphicData uri="http://schemas.openxmlformats.org/drawingml/2006/table">
            <a:tbl>
              <a:tblPr/>
              <a:tblGrid>
                <a:gridCol w="106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OH/MTOE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3/4T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FB 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WTR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10K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M149A2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09007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 Co T+6 Plans</a:t>
            </a:r>
            <a:endParaRPr lang="en-US" sz="3600" b="1" dirty="0">
              <a:latin typeface=" 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948678-7231-4BD6-B867-25E2B2C077FB}"/>
              </a:ext>
            </a:extLst>
          </p:cNvPr>
          <p:cNvCxnSpPr/>
          <p:nvPr/>
        </p:nvCxnSpPr>
        <p:spPr>
          <a:xfrm>
            <a:off x="4564062" y="1219200"/>
            <a:ext cx="7938" cy="5385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E641F1-2619-4FA4-91FA-4C715BC7DF04}"/>
              </a:ext>
            </a:extLst>
          </p:cNvPr>
          <p:cNvSpPr txBox="1">
            <a:spLocks/>
          </p:cNvSpPr>
          <p:nvPr/>
        </p:nvSpPr>
        <p:spPr>
          <a:xfrm>
            <a:off x="4572000" y="1295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b="1" u="sng" dirty="0">
                <a:solidFill>
                  <a:prstClr val="black"/>
                </a:solidFill>
                <a:latin typeface=" Arial"/>
              </a:rPr>
              <a:t>Readiness Statuses: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80A710E-05A9-4827-8FF8-CB91F2821EED}"/>
              </a:ext>
            </a:extLst>
          </p:cNvPr>
          <p:cNvSpPr txBox="1">
            <a:spLocks/>
          </p:cNvSpPr>
          <p:nvPr/>
        </p:nvSpPr>
        <p:spPr>
          <a:xfrm>
            <a:off x="152400" y="1232877"/>
            <a:ext cx="43434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T+6 Planning: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T+5 Leader Certification: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T+4 Reconnaissance: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T+3 Order Issuance: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T+2 Rehearsal: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T+1 Execution: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83FB2E7-97B3-4D46-B328-6FD8536F22BD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1600200"/>
          <a:ext cx="2057400" cy="1828799"/>
        </p:xfrm>
        <a:graphic>
          <a:graphicData uri="http://schemas.openxmlformats.org/drawingml/2006/table">
            <a:tbl>
              <a:tblPr/>
              <a:tblGrid>
                <a:gridCol w="15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Strength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834F3D-9DB9-45ED-867A-FA63BE5B7C5F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1600200"/>
          <a:ext cx="2057400" cy="18288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HHC Weapons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MK19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F5B3222-181B-479C-85FE-ED60D72EE9B1}"/>
              </a:ext>
            </a:extLst>
          </p:cNvPr>
          <p:cNvSpPr txBox="1">
            <a:spLocks/>
          </p:cNvSpPr>
          <p:nvPr/>
        </p:nvSpPr>
        <p:spPr>
          <a:xfrm>
            <a:off x="4780844" y="3581400"/>
            <a:ext cx="4210756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sz="1600" b="1" u="sng" dirty="0">
                <a:solidFill>
                  <a:prstClr val="black"/>
                </a:solidFill>
                <a:latin typeface=" Arial"/>
              </a:rPr>
              <a:t>Commander’s Notes/RFIs:</a:t>
            </a:r>
          </a:p>
        </p:txBody>
      </p:sp>
    </p:spTree>
    <p:extLst>
      <p:ext uri="{BB962C8B-B14F-4D97-AF65-F5344CB8AC3E}">
        <p14:creationId xmlns:p14="http://schemas.microsoft.com/office/powerpoint/2010/main" val="18179146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04965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18714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78361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D Co METL Task Breakdown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1434164"/>
          <a:ext cx="9144004" cy="2461260"/>
        </p:xfrm>
        <a:graphic>
          <a:graphicData uri="http://schemas.openxmlformats.org/drawingml/2006/table">
            <a:tbl>
              <a:tblPr/>
              <a:tblGrid>
                <a:gridCol w="182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Performance Measures (Go/No-Go)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95376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D Co T Week Assessment</a:t>
            </a:r>
            <a:endParaRPr lang="en-US" sz="3600" b="1" dirty="0">
              <a:latin typeface=" 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1B67A-AD39-4289-BC83-9CB8D2CC8FEE}"/>
              </a:ext>
            </a:extLst>
          </p:cNvPr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61124-70CD-45BD-99DA-D0586A5555E6}"/>
              </a:ext>
            </a:extLst>
          </p:cNvPr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5EB82F-AE66-4A86-B725-E7508D7786FC}"/>
              </a:ext>
            </a:extLst>
          </p:cNvPr>
          <p:cNvSpPr txBox="1">
            <a:spLocks/>
          </p:cNvSpPr>
          <p:nvPr/>
        </p:nvSpPr>
        <p:spPr>
          <a:xfrm rot="16200000">
            <a:off x="4000500" y="3238500"/>
            <a:ext cx="1143000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ADMIN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DD611D-78EF-445F-B605-457167748CB4}"/>
              </a:ext>
            </a:extLst>
          </p:cNvPr>
          <p:cNvSpPr txBox="1">
            <a:spLocks/>
          </p:cNvSpPr>
          <p:nvPr/>
        </p:nvSpPr>
        <p:spPr>
          <a:xfrm rot="16200000">
            <a:off x="3284538" y="5097462"/>
            <a:ext cx="2574925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MAINTENANCE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CEB69A-4668-40F3-B62F-D42415BA9EEB}"/>
              </a:ext>
            </a:extLst>
          </p:cNvPr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5F3A0E-FDE0-4201-80A4-78B23C3241A4}"/>
              </a:ext>
            </a:extLst>
          </p:cNvPr>
          <p:cNvSpPr txBox="1">
            <a:spLocks/>
          </p:cNvSpPr>
          <p:nvPr/>
        </p:nvSpPr>
        <p:spPr>
          <a:xfrm>
            <a:off x="4480082" y="1477652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D7098FB-8E22-448D-AEFF-E1027AB3DF9B}"/>
              </a:ext>
            </a:extLst>
          </p:cNvPr>
          <p:cNvSpPr txBox="1">
            <a:spLocks/>
          </p:cNvSpPr>
          <p:nvPr/>
        </p:nvSpPr>
        <p:spPr>
          <a:xfrm rot="16200000">
            <a:off x="3864630" y="2002771"/>
            <a:ext cx="1414741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TRAINING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244B041-73DD-409C-B87C-0E70A5E6F7A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4191000"/>
          <a:ext cx="4190999" cy="2105025"/>
        </p:xfrm>
        <a:graphic>
          <a:graphicData uri="http://schemas.openxmlformats.org/drawingml/2006/table">
            <a:tbl>
              <a:tblPr/>
              <a:tblGrid>
                <a:gridCol w="106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OH/MTOE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3/4T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FB 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WTR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10K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M149A2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2288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D Co T+6 Plans</a:t>
            </a:r>
            <a:endParaRPr lang="en-US" sz="3600" b="1" dirty="0">
              <a:latin typeface=" 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948678-7231-4BD6-B867-25E2B2C077FB}"/>
              </a:ext>
            </a:extLst>
          </p:cNvPr>
          <p:cNvCxnSpPr/>
          <p:nvPr/>
        </p:nvCxnSpPr>
        <p:spPr>
          <a:xfrm>
            <a:off x="4564062" y="1219200"/>
            <a:ext cx="7938" cy="5385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E641F1-2619-4FA4-91FA-4C715BC7DF04}"/>
              </a:ext>
            </a:extLst>
          </p:cNvPr>
          <p:cNvSpPr txBox="1">
            <a:spLocks/>
          </p:cNvSpPr>
          <p:nvPr/>
        </p:nvSpPr>
        <p:spPr>
          <a:xfrm>
            <a:off x="4572000" y="1295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b="1" u="sng" dirty="0">
                <a:solidFill>
                  <a:prstClr val="black"/>
                </a:solidFill>
                <a:latin typeface=" Arial"/>
              </a:rPr>
              <a:t>Readiness Statuses: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80A710E-05A9-4827-8FF8-CB91F2821EED}"/>
              </a:ext>
            </a:extLst>
          </p:cNvPr>
          <p:cNvSpPr txBox="1">
            <a:spLocks/>
          </p:cNvSpPr>
          <p:nvPr/>
        </p:nvSpPr>
        <p:spPr>
          <a:xfrm>
            <a:off x="152400" y="1232877"/>
            <a:ext cx="43434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T+6 Planning: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T+5 Leader Certification: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T+4 Reconnaissance: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T+3 Order Issuance: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T+2 Rehearsal: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T+1 Execution: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83FB2E7-97B3-4D46-B328-6FD8536F22BD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1600200"/>
          <a:ext cx="2057400" cy="1828799"/>
        </p:xfrm>
        <a:graphic>
          <a:graphicData uri="http://schemas.openxmlformats.org/drawingml/2006/table">
            <a:tbl>
              <a:tblPr/>
              <a:tblGrid>
                <a:gridCol w="15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Strength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834F3D-9DB9-45ED-867A-FA63BE5B7C5F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1600200"/>
          <a:ext cx="2057400" cy="18288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HHC Weapons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MK19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F5B3222-181B-479C-85FE-ED60D72EE9B1}"/>
              </a:ext>
            </a:extLst>
          </p:cNvPr>
          <p:cNvSpPr txBox="1">
            <a:spLocks/>
          </p:cNvSpPr>
          <p:nvPr/>
        </p:nvSpPr>
        <p:spPr>
          <a:xfrm>
            <a:off x="4780844" y="3581400"/>
            <a:ext cx="4210756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sz="1600" b="1" u="sng" dirty="0">
                <a:solidFill>
                  <a:prstClr val="black"/>
                </a:solidFill>
                <a:latin typeface=" Arial"/>
              </a:rPr>
              <a:t>Commander’s Notes/RFIs:</a:t>
            </a:r>
          </a:p>
        </p:txBody>
      </p:sp>
    </p:spTree>
    <p:extLst>
      <p:ext uri="{BB962C8B-B14F-4D97-AF65-F5344CB8AC3E}">
        <p14:creationId xmlns:p14="http://schemas.microsoft.com/office/powerpoint/2010/main" val="3781171537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D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01028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D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79809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Commander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</a:t>
            </a:r>
          </a:p>
          <a:p>
            <a:pPr marL="8001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+ 1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+ 2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+ 3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+ 4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+ 5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+ 6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+ 7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1600" b="1" dirty="0">
              <a:solidFill>
                <a:prstClr val="black"/>
              </a:solidFill>
              <a:latin typeface=" Arial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600" b="1" dirty="0">
                <a:solidFill>
                  <a:prstClr val="black"/>
                </a:solidFill>
                <a:latin typeface=" Arial"/>
                <a:cs typeface="Arial" panose="020B0604020202020204" pitchFamily="34" charset="0"/>
              </a:rPr>
              <a:t>Battalion Priorities – Week T + 8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543221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1427-0501-4862-996C-E6F6ABA9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 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4733-94B8-4B96-A897-080327CB4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20395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 Co METL Task Breakdown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B0CF80-2322-4FD9-9D8A-4CFB8E54F844}"/>
              </a:ext>
            </a:extLst>
          </p:cNvPr>
          <p:cNvGraphicFramePr>
            <a:graphicFrameLocks noGrp="1"/>
          </p:cNvGraphicFramePr>
          <p:nvPr/>
        </p:nvGraphicFramePr>
        <p:xfrm>
          <a:off x="-2" y="1434164"/>
          <a:ext cx="9144004" cy="2461260"/>
        </p:xfrm>
        <a:graphic>
          <a:graphicData uri="http://schemas.openxmlformats.org/drawingml/2006/table">
            <a:tbl>
              <a:tblPr/>
              <a:tblGrid>
                <a:gridCol w="182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METL Task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Performance Measures (Go/No-Go)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87962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 Co T Week Assessment</a:t>
            </a:r>
            <a:endParaRPr lang="en-US" sz="3600" b="1" dirty="0">
              <a:latin typeface=" 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1B67A-AD39-4289-BC83-9CB8D2CC8FEE}"/>
              </a:ext>
            </a:extLst>
          </p:cNvPr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61124-70CD-45BD-99DA-D0586A5555E6}"/>
              </a:ext>
            </a:extLst>
          </p:cNvPr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5EB82F-AE66-4A86-B725-E7508D7786FC}"/>
              </a:ext>
            </a:extLst>
          </p:cNvPr>
          <p:cNvSpPr txBox="1">
            <a:spLocks/>
          </p:cNvSpPr>
          <p:nvPr/>
        </p:nvSpPr>
        <p:spPr>
          <a:xfrm rot="16200000">
            <a:off x="4000500" y="3238500"/>
            <a:ext cx="1143000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ADMIN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DD611D-78EF-445F-B605-457167748CB4}"/>
              </a:ext>
            </a:extLst>
          </p:cNvPr>
          <p:cNvSpPr txBox="1">
            <a:spLocks/>
          </p:cNvSpPr>
          <p:nvPr/>
        </p:nvSpPr>
        <p:spPr>
          <a:xfrm rot="16200000">
            <a:off x="3284538" y="5097462"/>
            <a:ext cx="2574925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MAINTENANCE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CEB69A-4668-40F3-B62F-D42415BA9EEB}"/>
              </a:ext>
            </a:extLst>
          </p:cNvPr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5F3A0E-FDE0-4201-80A4-78B23C3241A4}"/>
              </a:ext>
            </a:extLst>
          </p:cNvPr>
          <p:cNvSpPr txBox="1">
            <a:spLocks/>
          </p:cNvSpPr>
          <p:nvPr/>
        </p:nvSpPr>
        <p:spPr>
          <a:xfrm>
            <a:off x="4480082" y="1477652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D7098FB-8E22-448D-AEFF-E1027AB3DF9B}"/>
              </a:ext>
            </a:extLst>
          </p:cNvPr>
          <p:cNvSpPr txBox="1">
            <a:spLocks/>
          </p:cNvSpPr>
          <p:nvPr/>
        </p:nvSpPr>
        <p:spPr>
          <a:xfrm rot="16200000">
            <a:off x="3864630" y="2002771"/>
            <a:ext cx="1414741" cy="304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 algn="ctr"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FFFFFF"/>
                </a:solidFill>
                <a:latin typeface=" Arial"/>
              </a:rPr>
              <a:t>TRAINING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244B041-73DD-409C-B87C-0E70A5E6F7AE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4191000"/>
          <a:ext cx="4190999" cy="2105025"/>
        </p:xfrm>
        <a:graphic>
          <a:graphicData uri="http://schemas.openxmlformats.org/drawingml/2006/table">
            <a:tbl>
              <a:tblPr/>
              <a:tblGrid>
                <a:gridCol w="106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OH/MTOE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3/4T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FB MTV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TRL WTR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 10K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M149A2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958075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 Co T+6 Plans</a:t>
            </a:r>
            <a:endParaRPr lang="en-US" sz="3600" b="1" dirty="0">
              <a:latin typeface=" 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F980BA-3685-481B-87BB-AF0FB8C6F493}"/>
              </a:ext>
            </a:extLst>
          </p:cNvPr>
          <p:cNvSpPr txBox="1">
            <a:spLocks/>
          </p:cNvSpPr>
          <p:nvPr/>
        </p:nvSpPr>
        <p:spPr>
          <a:xfrm>
            <a:off x="4495800" y="3886200"/>
            <a:ext cx="4572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endParaRPr lang="en-US" b="1" u="sng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0E3D18-2A1A-41EA-8198-710606152F64}"/>
              </a:ext>
            </a:extLst>
          </p:cNvPr>
          <p:cNvSpPr txBox="1">
            <a:spLocks/>
          </p:cNvSpPr>
          <p:nvPr/>
        </p:nvSpPr>
        <p:spPr>
          <a:xfrm>
            <a:off x="4934146" y="2856103"/>
            <a:ext cx="4191000" cy="1310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948678-7231-4BD6-B867-25E2B2C077FB}"/>
              </a:ext>
            </a:extLst>
          </p:cNvPr>
          <p:cNvCxnSpPr/>
          <p:nvPr/>
        </p:nvCxnSpPr>
        <p:spPr>
          <a:xfrm>
            <a:off x="4564062" y="1219200"/>
            <a:ext cx="7938" cy="5385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E641F1-2619-4FA4-91FA-4C715BC7DF04}"/>
              </a:ext>
            </a:extLst>
          </p:cNvPr>
          <p:cNvSpPr txBox="1">
            <a:spLocks/>
          </p:cNvSpPr>
          <p:nvPr/>
        </p:nvSpPr>
        <p:spPr>
          <a:xfrm>
            <a:off x="4572000" y="1295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b="1" u="sng" dirty="0">
                <a:solidFill>
                  <a:prstClr val="black"/>
                </a:solidFill>
                <a:latin typeface=" Arial"/>
              </a:rPr>
              <a:t>Readiness Statuses: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80A710E-05A9-4827-8FF8-CB91F2821EED}"/>
              </a:ext>
            </a:extLst>
          </p:cNvPr>
          <p:cNvSpPr txBox="1">
            <a:spLocks/>
          </p:cNvSpPr>
          <p:nvPr/>
        </p:nvSpPr>
        <p:spPr>
          <a:xfrm>
            <a:off x="152400" y="1232877"/>
            <a:ext cx="43434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T+6 Planning: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T+5 Leader Certification: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T+4 Reconnaissance: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T+3 Order Issuance: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T+2 Rehearsal: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2857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T+1 Execution: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Training: 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Maintaining:</a:t>
            </a:r>
          </a:p>
          <a:p>
            <a:pPr marL="290512" lvl="1" indent="-17145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 Arial"/>
              </a:rPr>
              <a:t>Administrative:</a:t>
            </a: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200" b="1" dirty="0">
                <a:solidFill>
                  <a:prstClr val="black"/>
                </a:solidFill>
                <a:latin typeface=" Arial"/>
              </a:rPr>
              <a:t>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200" b="1" dirty="0">
              <a:solidFill>
                <a:prstClr val="black"/>
              </a:solidFill>
              <a:latin typeface=" 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83FB2E7-97B3-4D46-B328-6FD8536F22BD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1600200"/>
          <a:ext cx="2057400" cy="1828799"/>
        </p:xfrm>
        <a:graphic>
          <a:graphicData uri="http://schemas.openxmlformats.org/drawingml/2006/table">
            <a:tbl>
              <a:tblPr/>
              <a:tblGrid>
                <a:gridCol w="15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to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Strength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834F3D-9DB9-45ED-867A-FA63BE5B7C5F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1600200"/>
          <a:ext cx="2057400" cy="18288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HHC Weapons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MK19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F5B3222-181B-479C-85FE-ED60D72EE9B1}"/>
              </a:ext>
            </a:extLst>
          </p:cNvPr>
          <p:cNvSpPr txBox="1">
            <a:spLocks/>
          </p:cNvSpPr>
          <p:nvPr/>
        </p:nvSpPr>
        <p:spPr>
          <a:xfrm>
            <a:off x="4780844" y="3581400"/>
            <a:ext cx="4210756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sz="1600" b="1" u="sng" dirty="0">
                <a:solidFill>
                  <a:prstClr val="black"/>
                </a:solidFill>
                <a:latin typeface=" Arial"/>
              </a:rPr>
              <a:t>Commander’s Notes/RFIs:</a:t>
            </a:r>
          </a:p>
        </p:txBody>
      </p:sp>
    </p:spTree>
    <p:extLst>
      <p:ext uri="{BB962C8B-B14F-4D97-AF65-F5344CB8AC3E}">
        <p14:creationId xmlns:p14="http://schemas.microsoft.com/office/powerpoint/2010/main" val="3934856534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 Co Training Status 1/2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914400"/>
          <a:ext cx="9139984" cy="4591812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DETACHED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ROLLUP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129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ASAP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Level 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CBRN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Classified Markings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CTIP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Constitution Day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Cyber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Ethics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EEO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Fraternization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4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Awareness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Intelligence Oversight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 of War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MTBI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OPSEC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Personnel Recovery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Requirement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INFOSEC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Refresher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(#/%)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TARP (#/%)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Military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Civilian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266044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3CCB2EF-167E-4D58-B73D-E6BFC9422463}"/>
              </a:ext>
            </a:extLst>
          </p:cNvPr>
          <p:cNvGraphicFramePr>
            <a:graphicFrameLocks noGrp="1"/>
          </p:cNvGraphicFramePr>
          <p:nvPr/>
        </p:nvGraphicFramePr>
        <p:xfrm>
          <a:off x="8708" y="5562600"/>
          <a:ext cx="9135289" cy="1097280"/>
        </p:xfrm>
        <a:graphic>
          <a:graphicData uri="http://schemas.openxmlformats.org/drawingml/2006/table">
            <a:tbl>
              <a:tblPr/>
              <a:tblGrid>
                <a:gridCol w="9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87">
                  <a:extLst>
                    <a:ext uri="{9D8B030D-6E8A-4147-A177-3AD203B41FA5}">
                      <a16:colId xmlns:a16="http://schemas.microsoft.com/office/drawing/2014/main" val="4292967872"/>
                    </a:ext>
                  </a:extLst>
                </a:gridCol>
                <a:gridCol w="271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&amp;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Commander’s Priority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Accepted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455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&gt; =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 - 89%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Decreasing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 Co Training Status 2/2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27" name="Up-Down Arrow 68">
            <a:extLst>
              <a:ext uri="{FF2B5EF4-FFF2-40B4-BE49-F238E27FC236}">
                <a16:creationId xmlns:a16="http://schemas.microsoft.com/office/drawing/2014/main" id="{E2662C53-0D5F-4524-A5C4-72268103172F}"/>
              </a:ext>
            </a:extLst>
          </p:cNvPr>
          <p:cNvSpPr/>
          <p:nvPr/>
        </p:nvSpPr>
        <p:spPr bwMode="auto">
          <a:xfrm>
            <a:off x="6209256" y="6434488"/>
            <a:ext cx="155448" cy="182880"/>
          </a:xfrm>
          <a:prstGeom prst="upDown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Right Arrow 77">
            <a:extLst>
              <a:ext uri="{FF2B5EF4-FFF2-40B4-BE49-F238E27FC236}">
                <a16:creationId xmlns:a16="http://schemas.microsoft.com/office/drawing/2014/main" id="{9FF90DA9-776C-4418-B0D5-E1A0D537B374}"/>
              </a:ext>
            </a:extLst>
          </p:cNvPr>
          <p:cNvSpPr/>
          <p:nvPr/>
        </p:nvSpPr>
        <p:spPr bwMode="auto">
          <a:xfrm rot="5400000">
            <a:off x="8909708" y="6448204"/>
            <a:ext cx="182880" cy="155448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Right Arrow 117">
            <a:extLst>
              <a:ext uri="{FF2B5EF4-FFF2-40B4-BE49-F238E27FC236}">
                <a16:creationId xmlns:a16="http://schemas.microsoft.com/office/drawing/2014/main" id="{891076B9-88DE-4D88-BA05-0FF7A2CA72D2}"/>
              </a:ext>
            </a:extLst>
          </p:cNvPr>
          <p:cNvSpPr/>
          <p:nvPr/>
        </p:nvSpPr>
        <p:spPr bwMode="auto">
          <a:xfrm rot="16200000">
            <a:off x="3477928" y="6449728"/>
            <a:ext cx="182880" cy="1524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56C5C883-555F-4F01-8B08-8F2456AAD0DC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524000"/>
          <a:ext cx="9139984" cy="3361563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Certified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CLS Bags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Combatives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3/4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Familiarization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21717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31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Expeditionary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Training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Load Planner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Hazardous Cargo Certifier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574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Loading Team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52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Movement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73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Drivers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HMMWV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LMTV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ECU/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Drash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&amp; Under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(Assigned / Trained /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60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O/H  /  Licensed  /  Unlicensed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5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822427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CONOP Template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CA18E-88B6-4CF1-828F-3A529042207A}"/>
              </a:ext>
            </a:extLst>
          </p:cNvPr>
          <p:cNvSpPr txBox="1"/>
          <p:nvPr/>
        </p:nvSpPr>
        <p:spPr>
          <a:xfrm>
            <a:off x="53203" y="1209193"/>
            <a:ext cx="5151124" cy="5262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Commanders Intent: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Key Tasks (Training Objectives):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End State: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Mission Command: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 Arial"/>
                <a:ea typeface="ＭＳ Ｐゴシック" panose="020B0600070205080204" pitchFamily="34" charset="-128"/>
                <a:cs typeface="Aref Ruqaa" panose="020B0604020202020204" pitchFamily="2" charset="-78"/>
              </a:rPr>
              <a:t>Resources / Concerns:                 Timeline:	Remarks: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u="sng" dirty="0">
              <a:solidFill>
                <a:srgbClr val="000000"/>
              </a:solidFill>
              <a:latin typeface=" Arial"/>
              <a:ea typeface="ＭＳ Ｐゴシック" panose="020B0600070205080204" pitchFamily="34" charset="-128"/>
              <a:cs typeface="Aref Ruqaa" panose="020B0604020202020204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18A03-46F7-43A8-8396-9E7943726597}"/>
              </a:ext>
            </a:extLst>
          </p:cNvPr>
          <p:cNvSpPr/>
          <p:nvPr/>
        </p:nvSpPr>
        <p:spPr bwMode="auto">
          <a:xfrm>
            <a:off x="5209672" y="1209192"/>
            <a:ext cx="3881125" cy="52629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Insert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pictures</a:t>
            </a:r>
          </a:p>
        </p:txBody>
      </p:sp>
    </p:spTree>
    <p:extLst>
      <p:ext uri="{BB962C8B-B14F-4D97-AF65-F5344CB8AC3E}">
        <p14:creationId xmlns:p14="http://schemas.microsoft.com/office/powerpoint/2010/main" val="4037000433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Equipment Status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A43FAC-51A9-43BC-8B69-1CE6FF88C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44389"/>
              </p:ext>
            </p:extLst>
          </p:nvPr>
        </p:nvGraphicFramePr>
        <p:xfrm>
          <a:off x="-2" y="1434164"/>
          <a:ext cx="9139986" cy="2882566"/>
        </p:xfrm>
        <a:graphic>
          <a:graphicData uri="http://schemas.openxmlformats.org/drawingml/2006/table">
            <a:tbl>
              <a:tblPr/>
              <a:tblGrid>
                <a:gridCol w="101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685192010"/>
                    </a:ext>
                  </a:extLst>
                </a:gridCol>
              </a:tblGrid>
              <a:tr h="29828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EQUIPMENT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294552"/>
                  </a:ext>
                </a:extLst>
              </a:tr>
              <a:tr h="2982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VEHICLES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TRAILORS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GENERATORS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AIRCRAFT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0CFA20-A1EB-4874-A0DC-9BDC80A40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543306"/>
              </p:ext>
            </p:extLst>
          </p:nvPr>
        </p:nvGraphicFramePr>
        <p:xfrm>
          <a:off x="4011" y="4414085"/>
          <a:ext cx="9139986" cy="1441283"/>
        </p:xfrm>
        <a:graphic>
          <a:graphicData uri="http://schemas.openxmlformats.org/drawingml/2006/table">
            <a:tbl>
              <a:tblPr/>
              <a:tblGrid>
                <a:gridCol w="101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685192010"/>
                    </a:ext>
                  </a:extLst>
                </a:gridCol>
              </a:tblGrid>
              <a:tr h="29828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EQUIPMENT READINESS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89724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73924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DELINQUENT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SERVICE</a:t>
                      </a:r>
                    </a:p>
                  </a:txBody>
                  <a:tcPr marL="9525" marR="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82CB3B-431B-41DF-B43A-7E1FF56DE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385241"/>
              </p:ext>
            </p:extLst>
          </p:nvPr>
        </p:nvGraphicFramePr>
        <p:xfrm>
          <a:off x="1374" y="5943600"/>
          <a:ext cx="9142625" cy="545358"/>
        </p:xfrm>
        <a:graphic>
          <a:graphicData uri="http://schemas.openxmlformats.org/drawingml/2006/table">
            <a:tbl>
              <a:tblPr/>
              <a:tblGrid>
                <a:gridCol w="764081">
                  <a:extLst>
                    <a:ext uri="{9D8B030D-6E8A-4147-A177-3AD203B41FA5}">
                      <a16:colId xmlns:a16="http://schemas.microsoft.com/office/drawing/2014/main" val="831066199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2024060975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4046746988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637149194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705768593"/>
                    </a:ext>
                  </a:extLst>
                </a:gridCol>
              </a:tblGrid>
              <a:tr h="2062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4995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latin typeface=" 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8314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COMPLETED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PROJECTED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DELINQUENT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IN 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2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046165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Land and Ammo</a:t>
            </a:r>
            <a:endParaRPr lang="en-US" sz="3600" b="1" dirty="0">
              <a:latin typeface=" 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68785F7-016A-437A-8FF7-6417F0123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92521"/>
              </p:ext>
            </p:extLst>
          </p:nvPr>
        </p:nvGraphicFramePr>
        <p:xfrm>
          <a:off x="8708" y="5867400"/>
          <a:ext cx="9126584" cy="530118"/>
        </p:xfrm>
        <a:graphic>
          <a:graphicData uri="http://schemas.openxmlformats.org/drawingml/2006/table">
            <a:tbl>
              <a:tblPr/>
              <a:tblGrid>
                <a:gridCol w="76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0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62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Reserved in RFMSS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Reserved at conference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Conflictions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CXL By 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Ammo Requested in TAMIS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Ammo Forecasted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Ammo unforecasted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CXL By 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F856A93-2033-4913-8121-1DF54E1E6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51789"/>
              </p:ext>
            </p:extLst>
          </p:nvPr>
        </p:nvGraphicFramePr>
        <p:xfrm>
          <a:off x="0" y="1243584"/>
          <a:ext cx="9135292" cy="1250783"/>
        </p:xfrm>
        <a:graphic>
          <a:graphicData uri="http://schemas.openxmlformats.org/drawingml/2006/table">
            <a:tbl>
              <a:tblPr/>
              <a:tblGrid>
                <a:gridCol w="282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77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659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28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 /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 / Ammo / Personnel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77D8B9A-54CE-4B9D-8E2E-68D76EE62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84322"/>
              </p:ext>
            </p:extLst>
          </p:nvPr>
        </p:nvGraphicFramePr>
        <p:xfrm>
          <a:off x="8708" y="2559217"/>
          <a:ext cx="9135292" cy="1250783"/>
        </p:xfrm>
        <a:graphic>
          <a:graphicData uri="http://schemas.openxmlformats.org/drawingml/2006/table">
            <a:tbl>
              <a:tblPr/>
              <a:tblGrid>
                <a:gridCol w="282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77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659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28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 /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 / Ammo / Personnel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A68DB38-5B54-4DB8-9962-1E46429D2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726895"/>
              </p:ext>
            </p:extLst>
          </p:nvPr>
        </p:nvGraphicFramePr>
        <p:xfrm>
          <a:off x="8708" y="3854617"/>
          <a:ext cx="9135292" cy="1250783"/>
        </p:xfrm>
        <a:graphic>
          <a:graphicData uri="http://schemas.openxmlformats.org/drawingml/2006/table">
            <a:tbl>
              <a:tblPr/>
              <a:tblGrid>
                <a:gridCol w="282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770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659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28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 /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 / Ammo / Personnel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084574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Ammo Forecast</a:t>
            </a:r>
            <a:endParaRPr lang="en-US" sz="3600" b="1" dirty="0">
              <a:latin typeface=" Arial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F856A93-2033-4913-8121-1DF54E1E6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52783"/>
              </p:ext>
            </p:extLst>
          </p:nvPr>
        </p:nvGraphicFramePr>
        <p:xfrm>
          <a:off x="0" y="1243584"/>
          <a:ext cx="9146128" cy="2943225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407792497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1706737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52262077"/>
                    </a:ext>
                  </a:extLst>
                </a:gridCol>
                <a:gridCol w="111856">
                  <a:extLst>
                    <a:ext uri="{9D8B030D-6E8A-4147-A177-3AD203B41FA5}">
                      <a16:colId xmlns:a16="http://schemas.microsoft.com/office/drawing/2014/main" val="420133714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4281016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7980532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5654517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614026414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FYXX Expenditure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837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Weapon System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DODIC(S)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Rounds Forecasted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Rounds Expended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Rounds Forecasted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Rounds Forecasted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Rounds Authorized (RA)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Rounds Expended (RE)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Rounds Available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 (RA/RE)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129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898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48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96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907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062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5986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85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993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FYXX Training Calendar Highlights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0F32E1-DE4B-4DDB-8B88-D097918C6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729608"/>
              </p:ext>
            </p:extLst>
          </p:nvPr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FYXX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673205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Task Tracker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A43FAC-51A9-43BC-8B69-1CE6FF88C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332555"/>
              </p:ext>
            </p:extLst>
          </p:nvPr>
        </p:nvGraphicFramePr>
        <p:xfrm>
          <a:off x="0" y="1240957"/>
          <a:ext cx="9132464" cy="2044065"/>
        </p:xfrm>
        <a:graphic>
          <a:graphicData uri="http://schemas.openxmlformats.org/drawingml/2006/table">
            <a:tbl>
              <a:tblPr/>
              <a:tblGrid>
                <a:gridCol w="14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297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11209">
                  <a:extLst>
                    <a:ext uri="{9D8B030D-6E8A-4147-A177-3AD203B41FA5}">
                      <a16:colId xmlns:a16="http://schemas.microsoft.com/office/drawing/2014/main" val="1610647055"/>
                    </a:ext>
                  </a:extLst>
                </a:gridCol>
                <a:gridCol w="329514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  <a:gridCol w="247135">
                  <a:extLst>
                    <a:ext uri="{9D8B030D-6E8A-4147-A177-3AD203B41FA5}">
                      <a16:colId xmlns:a16="http://schemas.microsoft.com/office/drawing/2014/main" val="3307598845"/>
                    </a:ext>
                  </a:extLst>
                </a:gridCol>
                <a:gridCol w="247135">
                  <a:extLst>
                    <a:ext uri="{9D8B030D-6E8A-4147-A177-3AD203B41FA5}">
                      <a16:colId xmlns:a16="http://schemas.microsoft.com/office/drawing/2014/main" val="3506655357"/>
                    </a:ext>
                  </a:extLst>
                </a:gridCol>
                <a:gridCol w="247135">
                  <a:extLst>
                    <a:ext uri="{9D8B030D-6E8A-4147-A177-3AD203B41FA5}">
                      <a16:colId xmlns:a16="http://schemas.microsoft.com/office/drawing/2014/main" val="1406045598"/>
                    </a:ext>
                  </a:extLst>
                </a:gridCol>
                <a:gridCol w="247135">
                  <a:extLst>
                    <a:ext uri="{9D8B030D-6E8A-4147-A177-3AD203B41FA5}">
                      <a16:colId xmlns:a16="http://schemas.microsoft.com/office/drawing/2014/main" val="2515182673"/>
                    </a:ext>
                  </a:extLst>
                </a:gridCol>
                <a:gridCol w="247135">
                  <a:extLst>
                    <a:ext uri="{9D8B030D-6E8A-4147-A177-3AD203B41FA5}">
                      <a16:colId xmlns:a16="http://schemas.microsoft.com/office/drawing/2014/main" val="3429757520"/>
                    </a:ext>
                  </a:extLst>
                </a:gridCol>
              </a:tblGrid>
              <a:tr h="298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BN OPORD/DTO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BDE OPORD/FRAGO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SUSPENSE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HHC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588463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Command </a:t>
            </a:r>
            <a:r>
              <a:rPr lang="en-US" sz="3600" b="1" dirty="0">
                <a:latin typeface=" Arial"/>
              </a:rPr>
              <a:t>Language Program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A43FAC-51A9-43BC-8B69-1CE6FF88C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4157"/>
              </p:ext>
            </p:extLst>
          </p:nvPr>
        </p:nvGraphicFramePr>
        <p:xfrm>
          <a:off x="-2" y="1434164"/>
          <a:ext cx="9139986" cy="2461260"/>
        </p:xfrm>
        <a:graphic>
          <a:graphicData uri="http://schemas.openxmlformats.org/drawingml/2006/table">
            <a:tbl>
              <a:tblPr/>
              <a:tblGrid>
                <a:gridCol w="101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68519201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Languages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&lt; 2/2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2/2+ or 2+/2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 or 3/2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2+/2+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2+/3 or 3/2+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331105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Post-meeting </a:t>
            </a:r>
            <a:r>
              <a:rPr lang="en-US" dirty="0" err="1"/>
              <a:t>Dueouts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2950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CLOSING COMMENTS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6784334-7A73-4424-9034-390FFAFDD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9611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1ST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07318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0302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2ND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641705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42902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C1A-0E01-4062-A07E-30EBB349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3RD QTR, FYXX Key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FEFCF9-BB10-4D55-8D05-4D9EBA6D7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385216"/>
              </p:ext>
            </p:extLst>
          </p:nvPr>
        </p:nvGraphicFramePr>
        <p:xfrm>
          <a:off x="-6" y="1237282"/>
          <a:ext cx="9144003" cy="539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8056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1B0965-D483-41AB-A4D2-5FF22F0757E5}"/>
</file>

<file path=customXml/itemProps2.xml><?xml version="1.0" encoding="utf-8"?>
<ds:datastoreItem xmlns:ds="http://schemas.openxmlformats.org/officeDocument/2006/customXml" ds:itemID="{542D10DD-3300-49A8-9D25-F42242997F96}"/>
</file>

<file path=customXml/itemProps3.xml><?xml version="1.0" encoding="utf-8"?>
<ds:datastoreItem xmlns:ds="http://schemas.openxmlformats.org/officeDocument/2006/customXml" ds:itemID="{0DD91D2A-A3EC-491F-B293-1B0A7250E1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3091</Words>
  <Application>Microsoft Office PowerPoint</Application>
  <PresentationFormat>On-screen Show (4:3)</PresentationFormat>
  <Paragraphs>1505</Paragraphs>
  <Slides>63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 Arial</vt:lpstr>
      <vt:lpstr>Arial</vt:lpstr>
      <vt:lpstr>Calibri</vt:lpstr>
      <vt:lpstr>Times New Roman</vt:lpstr>
      <vt:lpstr>Wingdings</vt:lpstr>
      <vt:lpstr>4_Default Design</vt:lpstr>
      <vt:lpstr>Training Meeting</vt:lpstr>
      <vt:lpstr>Roll Call</vt:lpstr>
      <vt:lpstr>Agenda</vt:lpstr>
      <vt:lpstr>METL Assessment</vt:lpstr>
      <vt:lpstr>Commander Priorities</vt:lpstr>
      <vt:lpstr>FYXX Training Calendar Highlights</vt:lpstr>
      <vt:lpstr>1ST QTR, FYXX Key Events</vt:lpstr>
      <vt:lpstr>2ND QTR, FYXX Key Events</vt:lpstr>
      <vt:lpstr>3RD QTR, FYXX Key Events</vt:lpstr>
      <vt:lpstr>4TH QTR, FYXX Key Events</vt:lpstr>
      <vt:lpstr>T Week Calendar</vt:lpstr>
      <vt:lpstr>T+1 Week Calendar</vt:lpstr>
      <vt:lpstr>T+2 Week Calendar</vt:lpstr>
      <vt:lpstr>T+3 Week Calendar</vt:lpstr>
      <vt:lpstr>T+4 Week Calendar</vt:lpstr>
      <vt:lpstr>T+5 Week Calendar</vt:lpstr>
      <vt:lpstr>T+6 Week Calendar</vt:lpstr>
      <vt:lpstr>T+7 Week Calendar</vt:lpstr>
      <vt:lpstr>T+8 Week Calendar</vt:lpstr>
      <vt:lpstr>HHC</vt:lpstr>
      <vt:lpstr>HHC METL Task Breakdown</vt:lpstr>
      <vt:lpstr>HHC T Week Assessment</vt:lpstr>
      <vt:lpstr>HHC T+6 Plans</vt:lpstr>
      <vt:lpstr>HHC Training Status 1/2</vt:lpstr>
      <vt:lpstr>HHC Training Status 2/2</vt:lpstr>
      <vt:lpstr>A Co</vt:lpstr>
      <vt:lpstr>A Co METL Task Breakdown</vt:lpstr>
      <vt:lpstr>A Co T Week Assessment</vt:lpstr>
      <vt:lpstr>A Co T+6 Plans</vt:lpstr>
      <vt:lpstr>A Co Training Status 1/2</vt:lpstr>
      <vt:lpstr>A Co Training Status 2/2</vt:lpstr>
      <vt:lpstr>B Co</vt:lpstr>
      <vt:lpstr>B Co METL Task Breakdown</vt:lpstr>
      <vt:lpstr>B Co T Week Assessment</vt:lpstr>
      <vt:lpstr>B Co T+6 Plans</vt:lpstr>
      <vt:lpstr>B Co Training Status 1/2</vt:lpstr>
      <vt:lpstr>B Co Training Status 2/2</vt:lpstr>
      <vt:lpstr>C Co</vt:lpstr>
      <vt:lpstr>C Co METL Task Breakdown</vt:lpstr>
      <vt:lpstr>C Co T Week Assessment</vt:lpstr>
      <vt:lpstr>C Co T+6 Plans</vt:lpstr>
      <vt:lpstr>C Co Training Status 1/2</vt:lpstr>
      <vt:lpstr>C Co Training Status 2/2</vt:lpstr>
      <vt:lpstr>D Co</vt:lpstr>
      <vt:lpstr>D Co METL Task Breakdown</vt:lpstr>
      <vt:lpstr>D Co T Week Assessment</vt:lpstr>
      <vt:lpstr>D Co T+6 Plans</vt:lpstr>
      <vt:lpstr>D Co Training Status 1/2</vt:lpstr>
      <vt:lpstr>D Co Training Status 2/2</vt:lpstr>
      <vt:lpstr>E Co</vt:lpstr>
      <vt:lpstr>E Co METL Task Breakdown</vt:lpstr>
      <vt:lpstr>E Co T Week Assessment</vt:lpstr>
      <vt:lpstr>E Co T+6 Plans</vt:lpstr>
      <vt:lpstr>E Co Training Status 1/2</vt:lpstr>
      <vt:lpstr>E Co Training Status 2/2</vt:lpstr>
      <vt:lpstr>CONOP Template</vt:lpstr>
      <vt:lpstr>Equipment Status</vt:lpstr>
      <vt:lpstr>Land and Ammo</vt:lpstr>
      <vt:lpstr>Ammo Forecast</vt:lpstr>
      <vt:lpstr>Task Tracker</vt:lpstr>
      <vt:lpstr>Command Language Program</vt:lpstr>
      <vt:lpstr>Post-meeting Dueouts</vt:lpstr>
      <vt:lpstr>CLOSING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ARB Command and Staff</dc:title>
  <dc:creator/>
  <cp:lastModifiedBy/>
  <cp:revision>1</cp:revision>
  <dcterms:created xsi:type="dcterms:W3CDTF">2016-11-29T21:03:30Z</dcterms:created>
  <dcterms:modified xsi:type="dcterms:W3CDTF">2021-10-06T18:02:29Z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